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87" r:id="rId4"/>
    <p:sldId id="259" r:id="rId5"/>
    <p:sldId id="288" r:id="rId6"/>
    <p:sldId id="260" r:id="rId7"/>
    <p:sldId id="289" r:id="rId8"/>
    <p:sldId id="266" r:id="rId9"/>
    <p:sldId id="265" r:id="rId10"/>
    <p:sldId id="273" r:id="rId11"/>
    <p:sldId id="271" r:id="rId12"/>
    <p:sldId id="267" r:id="rId13"/>
    <p:sldId id="268" r:id="rId14"/>
    <p:sldId id="290" r:id="rId15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FF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SK_LOGO_NOVI_crveno_bijeli-removebg-preview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55768" y="260648"/>
            <a:ext cx="2088232" cy="478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classroomscreen.com/wv1/352e54fc-1872-40ce-abd0-441f2feb795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21_05_53_108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bQCD62z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Gl0iQtBz6D_IZMlnhYJ9rg2M3b9qg4F-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chara.com/avata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19_09_82_1709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rodne-novine.nn.hr/clanci/sluzbeni/2017_01_3_12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Početak nastavne godine…</a:t>
            </a:r>
            <a:endParaRPr lang="hr-HR" sz="3600" b="1" dirty="0"/>
          </a:p>
        </p:txBody>
      </p:sp>
      <p:sp>
        <p:nvSpPr>
          <p:cNvPr id="4103" name="TekstniOkvir 1"/>
          <p:cNvSpPr txBox="1">
            <a:spLocks noChangeArrowheads="1"/>
          </p:cNvSpPr>
          <p:nvPr/>
        </p:nvSpPr>
        <p:spPr bwMode="auto">
          <a:xfrm>
            <a:off x="251520" y="2348880"/>
            <a:ext cx="5976664" cy="3693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Ovisno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kocki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 smtClean="0"/>
              <a:t>dobiješ</a:t>
            </a:r>
            <a:r>
              <a:rPr lang="en-US" dirty="0" smtClean="0"/>
              <a:t>, </a:t>
            </a:r>
            <a:r>
              <a:rPr lang="hr-HR" dirty="0" smtClean="0"/>
              <a:t>odgovori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</a:t>
            </a:r>
            <a:r>
              <a:rPr lang="hr-HR" dirty="0" smtClean="0"/>
              <a:t>e!</a:t>
            </a:r>
            <a:endParaRPr lang="hr-HR" dirty="0"/>
          </a:p>
          <a:p>
            <a:endParaRPr lang="hr-HR" dirty="0"/>
          </a:p>
          <a:p>
            <a:r>
              <a:rPr lang="en-US" dirty="0"/>
              <a:t>1 -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hr-HR" dirty="0" smtClean="0"/>
              <a:t>bila </a:t>
            </a:r>
            <a:r>
              <a:rPr lang="en-US" dirty="0" err="1" smtClean="0"/>
              <a:t>najdraža</a:t>
            </a:r>
            <a:r>
              <a:rPr lang="en-US" dirty="0" smtClean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/>
              <a:t>ljeto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/>
              <a:t>2 - S </a:t>
            </a:r>
            <a:r>
              <a:rPr lang="en-US" dirty="0" err="1"/>
              <a:t>kime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 smtClean="0"/>
              <a:t>družio</a:t>
            </a:r>
            <a:r>
              <a:rPr lang="en-US" dirty="0" smtClean="0"/>
              <a:t>/</a:t>
            </a:r>
            <a:r>
              <a:rPr lang="hr-HR" dirty="0" smtClean="0"/>
              <a:t>druži</a:t>
            </a:r>
            <a:r>
              <a:rPr lang="en-US" dirty="0" smtClean="0"/>
              <a:t>la 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3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omiljena</a:t>
            </a:r>
            <a:r>
              <a:rPr lang="en-US" dirty="0"/>
              <a:t> </a:t>
            </a:r>
            <a:r>
              <a:rPr lang="en-US" dirty="0" err="1" smtClean="0"/>
              <a:t>slastica</a:t>
            </a:r>
            <a:r>
              <a:rPr lang="en-US" dirty="0" smtClean="0"/>
              <a:t>/</a:t>
            </a:r>
            <a:r>
              <a:rPr lang="en-US" dirty="0" err="1" smtClean="0"/>
              <a:t>jelo</a:t>
            </a:r>
            <a:r>
              <a:rPr lang="hr-HR" dirty="0" smtClean="0"/>
              <a:t> ovo ljeto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4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Jesi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dirty="0"/>
              <a:t> </a:t>
            </a:r>
            <a:r>
              <a:rPr lang="en-US" dirty="0" smtClean="0"/>
              <a:t>bio/</a:t>
            </a:r>
            <a:r>
              <a:rPr lang="hr-HR" dirty="0" smtClean="0"/>
              <a:t>bi</a:t>
            </a:r>
            <a:r>
              <a:rPr lang="en-US" dirty="0" smtClean="0"/>
              <a:t>la </a:t>
            </a:r>
            <a:r>
              <a:rPr lang="en-US" dirty="0" err="1"/>
              <a:t>negdje</a:t>
            </a:r>
            <a:r>
              <a:rPr lang="en-US" dirty="0"/>
              <a:t> van </a:t>
            </a:r>
            <a:r>
              <a:rPr lang="hr-HR" dirty="0" smtClean="0"/>
              <a:t>svog </a:t>
            </a:r>
            <a:r>
              <a:rPr lang="en-US" dirty="0" err="1" smtClean="0"/>
              <a:t>grada</a:t>
            </a:r>
            <a:r>
              <a:rPr lang="en-US" dirty="0" smtClean="0"/>
              <a:t>/</a:t>
            </a:r>
            <a:r>
              <a:rPr lang="en-US" dirty="0" err="1" smtClean="0"/>
              <a:t>države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5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 smtClean="0"/>
              <a:t>nastavnoj</a:t>
            </a:r>
            <a:r>
              <a:rPr lang="en-US" dirty="0" smtClean="0"/>
              <a:t> </a:t>
            </a:r>
            <a:r>
              <a:rPr lang="en-US" dirty="0" err="1"/>
              <a:t>godini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6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 smtClean="0"/>
              <a:t>nastavnoj</a:t>
            </a:r>
            <a:r>
              <a:rPr lang="en-US" dirty="0" smtClean="0"/>
              <a:t> </a:t>
            </a:r>
            <a:r>
              <a:rPr lang="en-US" dirty="0" err="1"/>
              <a:t>godini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104" name="Picture 8" descr="C:\Users\sk-mpovalec\AppData\Local\Microsoft\Windows\INetCache\IE\C7LMGY8B\Dice-6a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080120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270892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ONLINE KOCKA</a:t>
            </a:r>
          </a:p>
          <a:p>
            <a:endParaRPr lang="hr-HR" b="1" dirty="0" smtClean="0"/>
          </a:p>
          <a:p>
            <a:r>
              <a:rPr lang="hr-HR" b="1" dirty="0" smtClean="0"/>
              <a:t>Baci kocku i odgovori na pitanje!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1520" y="119675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/>
              <a:t>Pravilnik o izvođenju izleta, ekskurzija i drugih odgojno-obrazovnih aktivnosti izvan škole</a:t>
            </a:r>
            <a:endParaRPr lang="hr-HR" sz="3600" b="1" dirty="0">
              <a:latin typeface="Calibri" pitchFamily="34" charset="0"/>
            </a:endParaRPr>
          </a:p>
        </p:txBody>
      </p:sp>
      <p:pic>
        <p:nvPicPr>
          <p:cNvPr id="12292" name="Picture 4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1728192" cy="1928662"/>
          </a:xfrm>
          <a:prstGeom prst="rect">
            <a:avLst/>
          </a:prstGeom>
          <a:noFill/>
        </p:spPr>
      </p:pic>
      <p:pic>
        <p:nvPicPr>
          <p:cNvPr id="5" name="Picture 6" descr="C:\Users\sk-mpovalec\AppData\Local\Microsoft\Windows\INetCache\IE\4IQLPVBU\869px-Documents_icon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3558026" y="3114733"/>
            <a:ext cx="1626686" cy="19168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1920" y="4941168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>
                <a:solidFill>
                  <a:srgbClr val="FF0000"/>
                </a:solidFill>
              </a:rPr>
              <a:t>IZMJENE I </a:t>
            </a:r>
          </a:p>
          <a:p>
            <a:pPr lvl="0"/>
            <a:r>
              <a:rPr lang="hr-HR" dirty="0" smtClean="0">
                <a:solidFill>
                  <a:srgbClr val="FF0000"/>
                </a:solidFill>
              </a:rPr>
              <a:t>DOPUNE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1520" y="1124744"/>
            <a:ext cx="6335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000" b="1" dirty="0" smtClean="0">
                <a:latin typeface="Calibri" pitchFamily="34" charset="0"/>
              </a:rPr>
              <a:t>Ostale obavijesti</a:t>
            </a:r>
            <a:endParaRPr lang="hr-HR" sz="4000" b="1" dirty="0" smtClean="0"/>
          </a:p>
        </p:txBody>
      </p:sp>
      <p:sp>
        <p:nvSpPr>
          <p:cNvPr id="3" name="TekstniOkvir 1"/>
          <p:cNvSpPr txBox="1">
            <a:spLocks noChangeArrowheads="1"/>
          </p:cNvSpPr>
          <p:nvPr/>
        </p:nvSpPr>
        <p:spPr bwMode="auto">
          <a:xfrm>
            <a:off x="251520" y="2420888"/>
            <a:ext cx="504056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epidemiološka situacija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izostanici i ispričnice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obveze redara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prehrana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osiguranje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učenici putnici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izvannastavne aktivnosti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razredni, školski, međunarodni projekti</a:t>
            </a:r>
            <a:endParaRPr lang="hr-HR" sz="2000" dirty="0"/>
          </a:p>
        </p:txBody>
      </p:sp>
      <p:pic>
        <p:nvPicPr>
          <p:cNvPr id="4" name="Picture 3" descr="KAKO SE PONAŠATI U ŠKOLI I RAZREDU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340767"/>
            <a:ext cx="3384376" cy="478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 smtClean="0">
                <a:latin typeface="Calibri" pitchFamily="34" charset="0"/>
              </a:rPr>
              <a:t>Razredna pravila</a:t>
            </a:r>
            <a:endParaRPr lang="hr-HR" sz="4800" b="1" dirty="0">
              <a:latin typeface="Calibri" pitchFamily="34" charset="0"/>
            </a:endParaRP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učenici u skupinama detektiraju koja ponašanja žele, a koja ne žele u razredu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izrađuju poster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ponašanja rangiraju od najmanje važnog do najvažnijeg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učitelj na ploču ispisuje željena i neželjena ponašanja s bodovima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učenici izrađuju minipostere s 5 ponašanja (s najviše bodova) koja žele i 5 ponašanja (s najviše bodova) koja ne žele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svaki miniposter sadrži jedno ponašanje koja učitelj objesi u razredu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druga mogućnost jest da se ponašanja ispišu na balone koji se postave u razredu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 smtClean="0">
                <a:latin typeface="Calibri" pitchFamily="34" charset="0"/>
              </a:rPr>
              <a:t>Razredna pravila</a:t>
            </a:r>
            <a:endParaRPr lang="hr-HR" sz="4800" b="1" dirty="0">
              <a:latin typeface="Calibri" pitchFamily="34" charset="0"/>
            </a:endParaRP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1700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svaka skupina dobiva jedno ponašanje koje ne žele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moraju na temelju tog ponašanja osmisliti pravilo ponašanja koje će biti u napisano u afirmativnom obliku</a:t>
            </a:r>
          </a:p>
          <a:p>
            <a:endParaRPr lang="hr-HR" sz="2000" b="1" u="sng" dirty="0" smtClean="0"/>
          </a:p>
          <a:p>
            <a:r>
              <a:rPr lang="hr-HR" sz="2000" b="1" u="sng" dirty="0" smtClean="0"/>
              <a:t>Primjer</a:t>
            </a:r>
          </a:p>
          <a:p>
            <a:r>
              <a:rPr lang="hr-HR" sz="2000" dirty="0" smtClean="0"/>
              <a:t>Neželjeno ponašanje - UPADANJE U RIJEČ</a:t>
            </a:r>
          </a:p>
          <a:p>
            <a:endParaRPr lang="hr-HR" sz="2000" dirty="0" smtClean="0"/>
          </a:p>
          <a:p>
            <a:r>
              <a:rPr lang="hr-HR" sz="2000" dirty="0" smtClean="0"/>
              <a:t>Pravilo: Pričekam da učenik završi misao do kraja i tek onda započinjem govoriti ja. Ako mi je teško pričekati, zapisujem misli na papir.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Upoznajmo se…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539552" y="1916832"/>
            <a:ext cx="7200800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izradi svoj šatorčić s imenom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pPr marL="358775" indent="-358775">
              <a:buBlip>
                <a:blip r:embed="rId2"/>
              </a:buBlip>
            </a:pPr>
            <a:r>
              <a:rPr lang="hr-HR" sz="2000" dirty="0" smtClean="0"/>
              <a:t>sjednimo u krug, svatko će reći svoje ime i pridjev koji    započinje prvim slovom njegova imena, sljedeći učenik mora ponoviti ime i pridjev prethodnog učenika i onda reći svoje i tako po redu…</a:t>
            </a:r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4427984" y="1916832"/>
            <a:ext cx="720080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sk-mpovalec\AppData\Local\Microsoft\Windows\INetCache\IE\4IQLPVBU\circle_tim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2381250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Što nas očekuje…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348880"/>
            <a:ext cx="4824536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zapiši raspored sati i imena učitelja i učiteljica</a:t>
            </a:r>
          </a:p>
          <a:p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izradi tjedni planer u koji ćeš upisati svoje zadatke i obveze 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ove nastavne godine na satovima razrednika, učenici daju svoje prijedloge</a:t>
            </a:r>
            <a:endParaRPr lang="hr-HR" sz="2000" dirty="0"/>
          </a:p>
        </p:txBody>
      </p:sp>
      <p:pic>
        <p:nvPicPr>
          <p:cNvPr id="17" name="Picture 16" descr="Weekly planner with cute 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808312" cy="3972154"/>
          </a:xfrm>
          <a:prstGeom prst="rect">
            <a:avLst/>
          </a:prstGeom>
        </p:spPr>
      </p:pic>
      <p:sp>
        <p:nvSpPr>
          <p:cNvPr id="18" name="Action Button: Document 17">
            <a:hlinkClick r:id="rId4" highlightClick="1"/>
          </p:cNvPr>
          <p:cNvSpPr/>
          <p:nvPr/>
        </p:nvSpPr>
        <p:spPr>
          <a:xfrm>
            <a:off x="3203848" y="3645024"/>
            <a:ext cx="288032" cy="36004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Što nas očekuje…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udžbenici i ostali obrazovni materijali</a:t>
            </a:r>
          </a:p>
          <a:p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tableti i SIM kartice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učenici izrađuju svog avatara 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isprintani avatari mogu činiti prvu razrednu fotografiju</a:t>
            </a:r>
            <a:endParaRPr lang="hr-HR" sz="2000" dirty="0"/>
          </a:p>
        </p:txBody>
      </p:sp>
      <p:sp>
        <p:nvSpPr>
          <p:cNvPr id="8" name="Action Button: Information 7">
            <a:hlinkClick r:id="rId3" highlightClick="1"/>
          </p:cNvPr>
          <p:cNvSpPr/>
          <p:nvPr/>
        </p:nvSpPr>
        <p:spPr>
          <a:xfrm>
            <a:off x="4283968" y="3356992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C:\Users\sk-mpovalec\AppData\Local\Microsoft\Windows\INetCache\IE\NMX5RLWS\pixton-class-photo-year-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365104"/>
            <a:ext cx="4464496" cy="219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 rot="20429416">
            <a:off x="228659" y="3322378"/>
            <a:ext cx="3837787" cy="954107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2800" dirty="0" smtClean="0">
                <a:latin typeface="Calibri" pitchFamily="34" charset="0"/>
              </a:rPr>
              <a:t>KALENDAR 2020./2021.</a:t>
            </a:r>
          </a:p>
          <a:p>
            <a:pPr eaLnBrk="1" hangingPunct="1"/>
            <a:endParaRPr lang="hr-HR" sz="2800" dirty="0">
              <a:latin typeface="Calibri" pitchFamily="34" charset="0"/>
            </a:endParaRPr>
          </a:p>
        </p:txBody>
      </p:sp>
      <p:pic>
        <p:nvPicPr>
          <p:cNvPr id="7" name="Picture 6" descr="Školski kalendar 2021.2022.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Kućni red škole…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pravila ponašanja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odnos prema učiteljima i ostalom osoblju škole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odnos prema drugim učenicima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odnos prema vlastitim stvarima</a:t>
            </a:r>
            <a:endParaRPr lang="hr-HR" sz="2000" dirty="0"/>
          </a:p>
        </p:txBody>
      </p:sp>
      <p:pic>
        <p:nvPicPr>
          <p:cNvPr id="5123" name="Picture 3" descr="C:\Users\sk-mpovalec\AppData\Local\Microsoft\Windows\INetCache\IE\C7LMGY8B\5585845024_5352285322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312990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1124744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Pravilnik o načinima, postupcima i elementima vrednovanja učenika u osnovnoj školi</a:t>
            </a:r>
            <a:endParaRPr lang="hr-HR" sz="4000" b="1" dirty="0">
              <a:latin typeface="Calibri" pitchFamily="34" charset="0"/>
            </a:endParaRPr>
          </a:p>
        </p:txBody>
      </p:sp>
      <p:pic>
        <p:nvPicPr>
          <p:cNvPr id="14343" name="Picture 7" descr="C:\Users\sk-mpovalec\AppData\Local\Microsoft\Windows\INetCache\IE\2OO1XIW5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2843">
            <a:off x="3222359" y="3260074"/>
            <a:ext cx="1781625" cy="198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536" y="1196752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Ocjenjivanje vladanja učenika</a:t>
            </a:r>
            <a:endParaRPr lang="hr-HR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293096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356992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564904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pic>
        <p:nvPicPr>
          <p:cNvPr id="4098" name="Picture 2" descr="C:\Users\sk-mpovalec\AppData\Local\Microsoft\Windows\INetCache\IE\NMX5RLWS\traffic_light_PNG562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2882883" cy="380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395536" y="1196752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Pravilnik o kriterijima za izricanje pedagoških mjera</a:t>
            </a:r>
            <a:endParaRPr lang="hr-HR" sz="4000" b="1" dirty="0">
              <a:latin typeface="Calibri" pitchFamily="34" charset="0"/>
            </a:endParaRPr>
          </a:p>
        </p:txBody>
      </p:sp>
      <p:pic>
        <p:nvPicPr>
          <p:cNvPr id="19461" name="Picture 5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180665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452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Zadani dizajn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sk-mpovalec</cp:lastModifiedBy>
  <cp:revision>50</cp:revision>
  <dcterms:created xsi:type="dcterms:W3CDTF">2012-09-03T05:34:44Z</dcterms:created>
  <dcterms:modified xsi:type="dcterms:W3CDTF">2021-09-03T10:58:43Z</dcterms:modified>
</cp:coreProperties>
</file>